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sldIdLst>
    <p:sldId id="257" r:id="rId2"/>
  </p:sldIdLst>
  <p:sldSz cx="9601200" cy="12801600" type="A3"/>
  <p:notesSz cx="6858000" cy="9875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B724"/>
    <a:srgbClr val="FFFF99"/>
    <a:srgbClr val="A9D18E"/>
    <a:srgbClr val="CC0000"/>
    <a:srgbClr val="3333FF"/>
    <a:srgbClr val="FF3399"/>
    <a:srgbClr val="0066FF"/>
    <a:srgbClr val="46AD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294" autoAdjust="0"/>
    <p:restoredTop sz="94660"/>
  </p:normalViewPr>
  <p:slideViewPr>
    <p:cSldViewPr snapToGrid="0">
      <p:cViewPr>
        <p:scale>
          <a:sx n="100" d="100"/>
          <a:sy n="100" d="100"/>
        </p:scale>
        <p:origin x="888" y="-41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31CE-3EDC-4E37-951B-2FF75B2CDB2E}" type="datetimeFigureOut">
              <a:rPr kumimoji="1" lang="ja-JP" altLang="en-US" smtClean="0"/>
              <a:t>2024/5/27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194F-B92F-4A9C-8313-E59209E695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001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31CE-3EDC-4E37-951B-2FF75B2CDB2E}" type="datetimeFigureOut">
              <a:rPr kumimoji="1" lang="ja-JP" altLang="en-US" smtClean="0"/>
              <a:t>2024/5/27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194F-B92F-4A9C-8313-E59209E695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545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31CE-3EDC-4E37-951B-2FF75B2CDB2E}" type="datetimeFigureOut">
              <a:rPr kumimoji="1" lang="ja-JP" altLang="en-US" smtClean="0"/>
              <a:t>2024/5/27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194F-B92F-4A9C-8313-E59209E695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607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31CE-3EDC-4E37-951B-2FF75B2CDB2E}" type="datetimeFigureOut">
              <a:rPr kumimoji="1" lang="ja-JP" altLang="en-US" smtClean="0"/>
              <a:t>2024/5/27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194F-B92F-4A9C-8313-E59209E695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678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31CE-3EDC-4E37-951B-2FF75B2CDB2E}" type="datetimeFigureOut">
              <a:rPr kumimoji="1" lang="ja-JP" altLang="en-US" smtClean="0"/>
              <a:t>2024/5/27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194F-B92F-4A9C-8313-E59209E695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48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31CE-3EDC-4E37-951B-2FF75B2CDB2E}" type="datetimeFigureOut">
              <a:rPr kumimoji="1" lang="ja-JP" altLang="en-US" smtClean="0"/>
              <a:t>2024/5/27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194F-B92F-4A9C-8313-E59209E695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6144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31CE-3EDC-4E37-951B-2FF75B2CDB2E}" type="datetimeFigureOut">
              <a:rPr kumimoji="1" lang="ja-JP" altLang="en-US" smtClean="0"/>
              <a:t>2024/5/27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194F-B92F-4A9C-8313-E59209E695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5973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31CE-3EDC-4E37-951B-2FF75B2CDB2E}" type="datetimeFigureOut">
              <a:rPr kumimoji="1" lang="ja-JP" altLang="en-US" smtClean="0"/>
              <a:t>2024/5/27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194F-B92F-4A9C-8313-E59209E695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35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31CE-3EDC-4E37-951B-2FF75B2CDB2E}" type="datetimeFigureOut">
              <a:rPr kumimoji="1" lang="ja-JP" altLang="en-US" smtClean="0"/>
              <a:t>2024/5/27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194F-B92F-4A9C-8313-E59209E695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772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31CE-3EDC-4E37-951B-2FF75B2CDB2E}" type="datetimeFigureOut">
              <a:rPr kumimoji="1" lang="ja-JP" altLang="en-US" smtClean="0"/>
              <a:t>2024/5/27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194F-B92F-4A9C-8313-E59209E695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328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31CE-3EDC-4E37-951B-2FF75B2CDB2E}" type="datetimeFigureOut">
              <a:rPr kumimoji="1" lang="ja-JP" altLang="en-US" smtClean="0"/>
              <a:t>2024/5/27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194F-B92F-4A9C-8313-E59209E695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2071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631CE-3EDC-4E37-951B-2FF75B2CDB2E}" type="datetimeFigureOut">
              <a:rPr kumimoji="1" lang="ja-JP" altLang="en-US" smtClean="0"/>
              <a:t>2024/5/27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A194F-B92F-4A9C-8313-E59209E695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7720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AD25BA6-C4C8-4C4A-B408-71F4245DCD07}"/>
              </a:ext>
            </a:extLst>
          </p:cNvPr>
          <p:cNvSpPr/>
          <p:nvPr/>
        </p:nvSpPr>
        <p:spPr>
          <a:xfrm>
            <a:off x="785808" y="93818"/>
            <a:ext cx="8029575" cy="10096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令和６年度</a:t>
            </a:r>
            <a:endParaRPr kumimoji="1" lang="en-US" altLang="ja-JP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古河市立古河第二中学校</a:t>
            </a:r>
            <a:endParaRPr lang="ja-JP" altLang="en-US" sz="3200" b="1" kern="10" spc="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12CB0D55-D82A-454E-BC4D-99088CF2E3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465" y="146351"/>
            <a:ext cx="900535" cy="92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四角形: 角度付き 25">
            <a:extLst>
              <a:ext uri="{FF2B5EF4-FFF2-40B4-BE49-F238E27FC236}">
                <a16:creationId xmlns:a16="http://schemas.microsoft.com/office/drawing/2014/main" id="{2FB8AAB1-D44B-421D-AF47-D4C76B4C6B27}"/>
              </a:ext>
            </a:extLst>
          </p:cNvPr>
          <p:cNvSpPr/>
          <p:nvPr/>
        </p:nvSpPr>
        <p:spPr>
          <a:xfrm>
            <a:off x="1132168" y="1179818"/>
            <a:ext cx="7336853" cy="945061"/>
          </a:xfrm>
          <a:prstGeom prst="beve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000" b="1" i="0" u="none" strike="noStrike" kern="1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HG正楷書体-PRO"/>
                <a:ea typeface="HG正楷書体-PRO"/>
                <a:cs typeface="+mn-cs"/>
              </a:rPr>
              <a:t>校訓</a:t>
            </a:r>
            <a:r>
              <a:rPr kumimoji="0" lang="ja-JP" altLang="en-US" sz="3000" i="0" u="none" strike="noStrike" kern="1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HG正楷書体-PRO"/>
                <a:ea typeface="HG正楷書体-PRO"/>
                <a:cs typeface="+mn-cs"/>
              </a:rPr>
              <a:t>　</a:t>
            </a:r>
            <a:r>
              <a:rPr kumimoji="0" lang="ja-JP" altLang="en-US" sz="3000" b="1" i="0" u="none" strike="noStrike" kern="1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HG正楷書体-PRO"/>
                <a:ea typeface="HG正楷書体-PRO"/>
                <a:cs typeface="+mn-cs"/>
              </a:rPr>
              <a:t>伸びよう　鍛えよう　助け合おう</a:t>
            </a:r>
            <a:endParaRPr kumimoji="1" lang="ja-JP" altLang="en-US" sz="3000" b="1" dirty="0">
              <a:solidFill>
                <a:schemeClr val="accent1"/>
              </a:solidFill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6E7A9837-667F-4070-9E4C-660AED28F604}"/>
              </a:ext>
            </a:extLst>
          </p:cNvPr>
          <p:cNvSpPr/>
          <p:nvPr/>
        </p:nvSpPr>
        <p:spPr>
          <a:xfrm>
            <a:off x="71838" y="2245989"/>
            <a:ext cx="9383697" cy="1009650"/>
          </a:xfrm>
          <a:prstGeom prst="rect">
            <a:avLst/>
          </a:prstGeom>
          <a:solidFill>
            <a:srgbClr val="FFFF99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kumimoji="1" lang="ja-JP" alt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教育目標</a:t>
            </a:r>
            <a:r>
              <a:rPr kumimoji="1" lang="en-US" altLang="ja-JP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】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自分に自信をもち　目標に向かって努力する生徒の育成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959A838C-9DBB-4219-A693-BD4092B44EDF}"/>
              </a:ext>
            </a:extLst>
          </p:cNvPr>
          <p:cNvSpPr/>
          <p:nvPr/>
        </p:nvSpPr>
        <p:spPr>
          <a:xfrm>
            <a:off x="145665" y="3373381"/>
            <a:ext cx="2962274" cy="1456598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3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rbel"/>
              <a:ea typeface="HGｺﾞｼｯｸM" panose="020B0609000000000000" pitchFamily="49" charset="-128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rbel"/>
              <a:ea typeface="HGｺﾞｼｯｸM" panose="020B0609000000000000" pitchFamily="49" charset="-128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0" dirty="0">
              <a:solidFill>
                <a:sysClr val="windowText" lastClr="000000"/>
              </a:solidFill>
              <a:latin typeface="Corbel"/>
              <a:ea typeface="HGｺﾞｼｯｸM" panose="020B0609000000000000" pitchFamily="49" charset="-128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❍明るく活気のある学校</a:t>
            </a:r>
            <a:endParaRPr kumimoji="1" lang="en-US" altLang="ja-JP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❍環境が整備されたきれいな学校</a:t>
            </a:r>
            <a:endParaRPr kumimoji="1" lang="en-US" altLang="ja-JP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❍保護者・地域から愛される学校（行きたい・行かせたい学校）</a:t>
            </a:r>
            <a:endParaRPr kumimoji="1" lang="en-US" altLang="ja-JP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8D9DB9DC-CDE3-4F0A-BEF6-75F744BF185C}"/>
              </a:ext>
            </a:extLst>
          </p:cNvPr>
          <p:cNvSpPr/>
          <p:nvPr/>
        </p:nvSpPr>
        <p:spPr>
          <a:xfrm>
            <a:off x="674302" y="3495658"/>
            <a:ext cx="1905000" cy="31462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rgbClr val="CC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目指す学校像</a:t>
            </a:r>
          </a:p>
        </p:txBody>
      </p:sp>
      <p:sp>
        <p:nvSpPr>
          <p:cNvPr id="37" name="四角形: 角を丸くする 36">
            <a:extLst>
              <a:ext uri="{FF2B5EF4-FFF2-40B4-BE49-F238E27FC236}">
                <a16:creationId xmlns:a16="http://schemas.microsoft.com/office/drawing/2014/main" id="{429570A1-6EAC-4DBA-898D-56A81C3ACCD3}"/>
              </a:ext>
            </a:extLst>
          </p:cNvPr>
          <p:cNvSpPr/>
          <p:nvPr/>
        </p:nvSpPr>
        <p:spPr>
          <a:xfrm>
            <a:off x="3263705" y="3373380"/>
            <a:ext cx="2962275" cy="1456599"/>
          </a:xfrm>
          <a:prstGeom prst="roundRect">
            <a:avLst/>
          </a:prstGeom>
          <a:noFill/>
          <a:ln w="19050" cmpd="sng">
            <a:solidFill>
              <a:schemeClr val="tx1">
                <a:alpha val="8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3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rbel"/>
              <a:ea typeface="HGｺﾞｼｯｸM" panose="020B0609000000000000" pitchFamily="49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❍自ら進んで挨拶ができる生徒</a:t>
            </a:r>
            <a:endParaRPr kumimoji="1" lang="en-US" altLang="ja-JP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○いじめや差別をしない 生徒</a:t>
            </a:r>
            <a:endParaRPr kumimoji="1" lang="en-US" altLang="ja-JP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○自分の可能性を信じ、努力する生徒</a:t>
            </a:r>
            <a:endParaRPr kumimoji="1" lang="en-US" altLang="ja-JP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ED7E0721-462A-4AC5-8872-00A89D8826B0}"/>
              </a:ext>
            </a:extLst>
          </p:cNvPr>
          <p:cNvSpPr/>
          <p:nvPr/>
        </p:nvSpPr>
        <p:spPr>
          <a:xfrm>
            <a:off x="6381746" y="3373381"/>
            <a:ext cx="2962274" cy="1456598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rbel"/>
              <a:ea typeface="HGｺﾞｼｯｸM" panose="020B0609000000000000" pitchFamily="49" charset="-128"/>
              <a:cs typeface="+mn-cs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rbel"/>
              <a:ea typeface="HGｺﾞｼｯｸM" panose="020B0609000000000000" pitchFamily="49" charset="-128"/>
              <a:cs typeface="+mn-cs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❍生徒の可能性を引き出し伸ばす教師</a:t>
            </a:r>
            <a:endParaRPr kumimoji="1" lang="en-US" altLang="ja-JP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❍人権感覚をもち生徒に寄り添う教師</a:t>
            </a:r>
            <a:endParaRPr kumimoji="1" lang="en-US" altLang="ja-JP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❍地域や保護者、生徒、同僚から信頼される人間性豊かな教師</a:t>
            </a:r>
            <a:endParaRPr kumimoji="1" lang="ja-JP" altLang="en-US" sz="12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7FD83055-CACA-481B-B16E-4AB70CC917D3}"/>
              </a:ext>
            </a:extLst>
          </p:cNvPr>
          <p:cNvSpPr/>
          <p:nvPr/>
        </p:nvSpPr>
        <p:spPr>
          <a:xfrm>
            <a:off x="3792342" y="3469481"/>
            <a:ext cx="1905000" cy="31462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rgbClr val="C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目指す生徒像</a:t>
            </a: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DCA80F0C-FD3C-4E4B-8BD8-8C372799C66B}"/>
              </a:ext>
            </a:extLst>
          </p:cNvPr>
          <p:cNvSpPr/>
          <p:nvPr/>
        </p:nvSpPr>
        <p:spPr>
          <a:xfrm>
            <a:off x="6910383" y="3469481"/>
            <a:ext cx="1905000" cy="31462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rgbClr val="C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目指す教師像</a:t>
            </a:r>
          </a:p>
        </p:txBody>
      </p:sp>
      <p:sp>
        <p:nvSpPr>
          <p:cNvPr id="43" name="Rectangle 21">
            <a:extLst>
              <a:ext uri="{FF2B5EF4-FFF2-40B4-BE49-F238E27FC236}">
                <a16:creationId xmlns:a16="http://schemas.microsoft.com/office/drawing/2014/main" id="{A72DC0E3-AD0F-4EDC-ABB6-767A2550E9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926" y="5875847"/>
            <a:ext cx="2962273" cy="5897053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5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5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19050" cap="flat" cmpd="sng" algn="ctr">
            <a:solidFill>
              <a:schemeClr val="tx1"/>
            </a:solidFill>
            <a:prstDash val="solid"/>
            <a:headEnd/>
            <a:tailEnd/>
          </a:ln>
          <a:effectLst/>
        </p:spPr>
        <p:txBody>
          <a:bodyPr wrap="square" lIns="74295" tIns="8890" rIns="74295" bIns="8890" anchor="t" upright="1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endParaRPr kumimoji="0" lang="en-US" altLang="ja-JP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 pitchFamily="50" charset="-128"/>
              <a:ea typeface="HGP創英角ｺﾞｼｯｸUB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（知）</a:t>
            </a:r>
            <a:endParaRPr kumimoji="0" lang="en-US" altLang="ja-JP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確かな学力を伸ばす</a:t>
            </a:r>
            <a:endParaRPr kumimoji="0" lang="en-US" altLang="ja-JP" sz="1800" b="1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endParaRPr kumimoji="0" lang="en-US" altLang="ja-JP" sz="9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1" i="0" u="none" strike="noStrike" kern="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○考えてわかる、身に付く授業実践</a:t>
            </a:r>
            <a:endParaRPr kumimoji="0" lang="en-US" altLang="ja-JP" sz="1050" b="1" i="0" u="none" strike="noStrike" kern="0" normalizeH="0" baseline="0" noProof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※</a:t>
            </a:r>
            <a:r>
              <a:rPr kumimoji="0" lang="ja-JP" altLang="ja-JP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主体的・対話的で深い学び</a:t>
            </a: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を目指した</a:t>
            </a:r>
            <a:r>
              <a:rPr kumimoji="0" lang="ja-JP" altLang="ja-JP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授業</a:t>
            </a:r>
            <a:endParaRPr kumimoji="0" lang="en-US" altLang="ja-JP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・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思考を促したり、知識・技能を活用した　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　　りする。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lang="en-US" altLang="ja-JP" sz="1050" kern="0" dirty="0">
                <a:solidFill>
                  <a:sysClr val="windowText" lastClr="00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      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学習活動の工夫　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　・生徒が思考する時間、知識・技能を活用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　　する時間の保障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　・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ICT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機器の有効活用</a:t>
            </a: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　　　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endParaRPr kumimoji="0" lang="en-US" altLang="ja-JP" sz="105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1" i="0" u="none" strike="noStrike" kern="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○知識・技能の定着を図るアウトプットの機会</a:t>
            </a:r>
            <a:endParaRPr kumimoji="0" lang="en-US" altLang="ja-JP" sz="1050" b="1" i="0" u="none" strike="noStrike" kern="0" normalizeH="0" baseline="0" noProof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1" i="0" u="none" strike="noStrike" kern="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の充実</a:t>
            </a:r>
            <a:endParaRPr kumimoji="0" lang="en-US" altLang="ja-JP" sz="1050" b="1" i="0" u="none" strike="noStrike" kern="0" normalizeH="0" baseline="0" noProof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・週１回の確認テストの実施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・学期１回のチャレンジテストの実施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endParaRPr kumimoji="0" lang="en-US" altLang="ja-JP" sz="105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○規律ある（学習）態度の育成</a:t>
            </a:r>
            <a:endParaRPr kumimoji="0" lang="en-US" altLang="ja-JP" sz="105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・</a:t>
            </a:r>
            <a:r>
              <a:rPr kumimoji="0" lang="ja-JP" altLang="ja-JP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800" dist="50800" dir="5400000" algn="ctr" rotWithShape="0">
                    <a:sysClr val="window" lastClr="FFFFFF"/>
                  </a:outerShdw>
                </a:effectLst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「３・２・１運動」で授業開始，終了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50800" dist="50800" dir="5400000" algn="ctr" rotWithShape="0">
                  <a:sysClr val="window" lastClr="FFFFFF"/>
                </a:outerShdw>
              </a:effectLst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・１日２ページの家庭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学習の呼びかけ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　・家庭学習の手引きの配付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　・家庭学習の効果を高めるための助言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endParaRPr kumimoji="0" lang="en-US" altLang="ja-JP" sz="105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○個に応じた指導を行うための指導体制の充実</a:t>
            </a:r>
            <a:endParaRPr kumimoji="0" lang="ja-JP" altLang="en-US" sz="105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    ・教育活動指導員の適切な配置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 　・テスト前３日間の放課後学習相談の実施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endParaRPr kumimoji="0" lang="en-US" altLang="ja-JP" sz="105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○読書活動の推進（みんなにすすめたい一冊の</a:t>
            </a:r>
            <a:endParaRPr kumimoji="0" lang="en-US" altLang="ja-JP" sz="105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　本推進事業）</a:t>
            </a: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　・５０冊読破達成者への「しおり」授与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　・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読書カードの活用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endParaRPr kumimoji="0" lang="en-US" altLang="ja-JP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ＭＳ Ｐゴシック" pitchFamily="50" charset="-128"/>
              <a:ea typeface="ＭＳ Ｐゴシック" pitchFamily="50" charset="-128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ｺﾞｼｯｸM" pitchFamily="50" charset="-128"/>
                <a:ea typeface="HGPｺﾞｼｯｸM" pitchFamily="50" charset="-128"/>
                <a:cs typeface="Times New Roman"/>
              </a:rPr>
              <a:t>　　</a:t>
            </a:r>
          </a:p>
        </p:txBody>
      </p:sp>
      <p:sp>
        <p:nvSpPr>
          <p:cNvPr id="44" name="Rectangle 22">
            <a:extLst>
              <a:ext uri="{FF2B5EF4-FFF2-40B4-BE49-F238E27FC236}">
                <a16:creationId xmlns:a16="http://schemas.microsoft.com/office/drawing/2014/main" id="{ABDA2BEE-F062-4BC1-B847-71F436041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1373" y="5875848"/>
            <a:ext cx="2937670" cy="589705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5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5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9050" cap="flat" cmpd="sng" algn="ctr">
            <a:solidFill>
              <a:schemeClr val="tx1"/>
            </a:solidFill>
            <a:prstDash val="solid"/>
            <a:headEnd/>
            <a:tailEnd/>
          </a:ln>
          <a:effectLst/>
        </p:spPr>
        <p:txBody>
          <a:bodyPr wrap="square" lIns="74295" tIns="8890" rIns="74295" bIns="8890" anchor="t" upright="1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endParaRPr kumimoji="0" lang="en-US" altLang="ja-JP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 pitchFamily="50" charset="-128"/>
              <a:ea typeface="HGP創英角ｺﾞｼｯｸUB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（体）</a:t>
            </a:r>
            <a:endParaRPr kumimoji="0" lang="en-US" altLang="ja-JP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心身の活力を高める</a:t>
            </a:r>
            <a:endParaRPr kumimoji="0" lang="en-US" altLang="ja-JP" sz="1800" b="1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endParaRPr lang="en-US" altLang="ja-JP" sz="1050" b="1" kern="0" dirty="0">
              <a:solidFill>
                <a:srgbClr val="0070C0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○体力を向上させる体育授業の充実</a:t>
            </a:r>
            <a:endParaRPr kumimoji="0" lang="en-US" altLang="ja-JP" sz="105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・運動量の確保（汗をかく授業）</a:t>
            </a:r>
            <a:r>
              <a:rPr kumimoji="0" lang="ja-JP" altLang="ja-JP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・</a:t>
            </a:r>
            <a:r>
              <a:rPr kumimoji="0" lang="ja-JP" altLang="ja-JP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体力テストの結果検証と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学習活動の</a:t>
            </a:r>
            <a:r>
              <a:rPr kumimoji="0" lang="ja-JP" altLang="ja-JP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改善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endParaRPr lang="en-US" altLang="ja-JP" sz="1050" kern="0" dirty="0">
              <a:solidFill>
                <a:sysClr val="windowText" lastClr="000000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kumimoji="0" lang="ja-JP" altLang="ja-JP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・体育カードの作成と活用（単元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、</a:t>
            </a:r>
            <a:r>
              <a:rPr kumimoji="0" lang="ja-JP" altLang="ja-JP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種目）</a:t>
            </a: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endParaRPr kumimoji="0" lang="en-US" altLang="ja-JP" sz="105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○食に関する正しい知識を身に付ける食育の</a:t>
            </a:r>
            <a:endParaRPr kumimoji="0" lang="en-US" altLang="ja-JP" sz="105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充実</a:t>
            </a:r>
            <a:endParaRPr kumimoji="0" lang="en-US" altLang="ja-JP" sz="105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・放送による栄養指導の実施　　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・給食の残量調査</a:t>
            </a:r>
            <a:endParaRPr kumimoji="0" lang="ja-JP" altLang="en-US" sz="10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endParaRPr kumimoji="0" lang="en-US" altLang="ja-JP" sz="105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○教育活動全体を通した健康・安全・防災教</a:t>
            </a:r>
            <a:endParaRPr kumimoji="0" lang="en-US" altLang="ja-JP" sz="105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育の継続的指導</a:t>
            </a:r>
            <a:endParaRPr lang="en-US" altLang="ja-JP" sz="1050" b="1" kern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　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・自然災害（地震・洪水）と人的災害（火　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災・不審者）を踏まえた避難訓練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  </a:t>
            </a:r>
            <a:r>
              <a:rPr lang="ja-JP" altLang="en-US" sz="1050" kern="0" dirty="0">
                <a:solidFill>
                  <a:sysClr val="windowText" lastClr="00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 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・うがい，手洗い，消毒の習慣化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・エビデンスに基づいた感染症・熱中症予</a:t>
            </a:r>
            <a:r>
              <a:rPr lang="en-US" altLang="ja-JP" sz="1050" kern="0" dirty="0">
                <a:solidFill>
                  <a:sysClr val="windowText" lastClr="00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 </a:t>
            </a:r>
            <a:r>
              <a:rPr lang="ja-JP" altLang="en-US" sz="1050" kern="0" dirty="0">
                <a:solidFill>
                  <a:sysClr val="windowText" lastClr="00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</a:t>
            </a:r>
            <a:endParaRPr lang="en-US" altLang="ja-JP" sz="1050" kern="0" dirty="0">
              <a:solidFill>
                <a:sysClr val="windowText" lastClr="000000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防のための取組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endParaRPr kumimoji="0" lang="en-US" altLang="ja-JP" sz="105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○効率的・効果的な「考動力」を育成する部</a:t>
            </a:r>
            <a:endParaRPr kumimoji="0" lang="en-US" altLang="ja-JP" sz="105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活動</a:t>
            </a:r>
            <a:r>
              <a:rPr kumimoji="0" lang="ja-JP" altLang="en-US" sz="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・外部指導者、部活動指導員（専門家）の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lang="en-US" altLang="ja-JP" sz="1050" kern="0" dirty="0">
                <a:solidFill>
                  <a:sysClr val="windowText" lastClr="00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       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積極的導入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・部活動毎、また部員一人一人が明確な目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lang="en-US" altLang="ja-JP" sz="1050" kern="0" dirty="0">
                <a:solidFill>
                  <a:sysClr val="windowText" lastClr="00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      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標をもち取り組む活動の工夫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・主体的に活動できるよう生徒の心に火を　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つける指導の工夫</a:t>
            </a:r>
            <a:endParaRPr kumimoji="0" lang="en-US" altLang="ja-JP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45" name="Rectangle 19">
            <a:extLst>
              <a:ext uri="{FF2B5EF4-FFF2-40B4-BE49-F238E27FC236}">
                <a16:creationId xmlns:a16="http://schemas.microsoft.com/office/drawing/2014/main" id="{35712F97-714D-49C2-A0DD-83CA555697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1746" y="5875845"/>
            <a:ext cx="2962274" cy="589705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5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5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19050" cap="flat" cmpd="sng" algn="ctr">
            <a:solidFill>
              <a:schemeClr val="tx1"/>
            </a:solidFill>
            <a:prstDash val="solid"/>
            <a:headEnd/>
            <a:tailEnd/>
          </a:ln>
          <a:effectLst/>
        </p:spPr>
        <p:txBody>
          <a:bodyPr wrap="square" lIns="74295" tIns="8890" rIns="74295" bIns="8890" anchor="t" upright="1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endParaRPr lang="en-US" altLang="ja-JP" sz="1400" b="1" kern="0" dirty="0">
              <a:solidFill>
                <a:srgbClr val="000000"/>
              </a:solidFill>
              <a:effectLst>
                <a:outerShdw blurRad="50800" dist="50800" dir="5400000" algn="ctr" rotWithShape="0">
                  <a:sysClr val="window" lastClr="FFFFFF"/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ysClr val="window" lastClr="FFFFFF"/>
                  </a:outerShdw>
                </a:effectLst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（徳）</a:t>
            </a:r>
            <a:endParaRPr kumimoji="0" lang="en-US" altLang="ja-JP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50800" dist="50800" dir="5400000" algn="ctr" rotWithShape="0">
                  <a:sysClr val="window" lastClr="FFFFFF"/>
                </a:outerShdw>
              </a:effectLst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800" dist="50800" dir="5400000" algn="ctr" rotWithShape="0">
                    <a:sysClr val="window" lastClr="FFFFFF"/>
                  </a:outerShdw>
                </a:effectLst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自他を思いやる心を育てる</a:t>
            </a:r>
            <a:endParaRPr kumimoji="0" lang="en-US" altLang="ja-JP" sz="1800" b="1" i="0" u="none" strike="noStrike" kern="0" cap="none" spc="0" normalizeH="0" baseline="0" noProof="0" dirty="0">
              <a:ln>
                <a:noFill/>
              </a:ln>
              <a:solidFill>
                <a:srgbClr val="CC0000"/>
              </a:solidFill>
              <a:effectLst>
                <a:outerShdw blurRad="50800" dist="50800" dir="5400000" algn="ctr" rotWithShape="0">
                  <a:sysClr val="window" lastClr="FFFFFF"/>
                </a:outerShdw>
              </a:effectLst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endParaRPr kumimoji="0" lang="en-US" altLang="ja-JP" sz="9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50800" dist="50800" dir="5400000" algn="ctr" rotWithShape="0">
                  <a:sysClr val="window" lastClr="FFFFFF"/>
                </a:outerShdw>
              </a:effectLst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○心の居場所となる学級づくりの推進</a:t>
            </a:r>
            <a:endParaRPr kumimoji="0" lang="en-US" altLang="ja-JP" sz="105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800" dist="50800" dir="5400000" algn="ctr" rotWithShape="0">
                    <a:sysClr val="window" lastClr="FFFFFF"/>
                  </a:outerShdw>
                </a:effectLst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　　　　　　　（自他敬愛できる学級）</a:t>
            </a:r>
            <a:endParaRPr kumimoji="0" lang="en-US" altLang="ja-JP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50800" dist="50800" dir="5400000" algn="ctr" rotWithShape="0">
                  <a:sysClr val="window" lastClr="FFFFFF"/>
                </a:outerShdw>
              </a:effectLst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800" dist="50800" dir="5400000" algn="ctr" rotWithShape="0">
                    <a:sysClr val="window" lastClr="FFFFFF"/>
                  </a:outerShdw>
                </a:effectLst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・年間６回の生活アンケートの実施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50800" dist="50800" dir="5400000" algn="ctr" rotWithShape="0">
                  <a:sysClr val="window" lastClr="FFFFFF"/>
                </a:outerShdw>
              </a:effectLst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800" dist="50800" dir="5400000" algn="ctr" rotWithShape="0">
                    <a:sysClr val="window" lastClr="FFFFFF"/>
                  </a:outerShdw>
                </a:effectLst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・インターネットを介した相談窓口の開設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50800" dist="50800" dir="5400000" algn="ctr" rotWithShape="0">
                  <a:sysClr val="window" lastClr="FFFFFF"/>
                </a:outerShdw>
              </a:effectLst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800" dist="50800" dir="5400000" algn="ctr" rotWithShape="0">
                    <a:sysClr val="window" lastClr="FFFFFF"/>
                  </a:outerShdw>
                </a:effectLst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・年間３回の二者（教師と生徒）面談の実施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50800" dist="50800" dir="5400000" algn="ctr" rotWithShape="0">
                  <a:sysClr val="window" lastClr="FFFFFF"/>
                </a:outerShdw>
              </a:effectLst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800" dist="50800" dir="5400000" algn="ctr" rotWithShape="0">
                    <a:srgbClr val="FFFFFF"/>
                  </a:outerShdw>
                </a:effectLst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kumimoji="0" lang="ja-JP" altLang="ja-JP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800" dist="50800" dir="5400000" algn="ctr" rotWithShape="0">
                    <a:srgbClr val="FFFFFF"/>
                  </a:outerShdw>
                </a:effectLst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・エンカウンターやソーシャルスキルトレー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50800" dist="50800" dir="5400000" algn="ctr" rotWithShape="0">
                  <a:srgbClr val="FFFFFF"/>
                </a:outerShdw>
              </a:effectLst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800" dist="50800" dir="5400000" algn="ctr" rotWithShape="0">
                    <a:srgbClr val="FFFFFF"/>
                  </a:outerShdw>
                </a:effectLst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</a:t>
            </a:r>
            <a:r>
              <a:rPr kumimoji="0" lang="ja-JP" altLang="ja-JP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800" dist="50800" dir="5400000" algn="ctr" rotWithShape="0">
                    <a:srgbClr val="FFFFFF"/>
                  </a:outerShdw>
                </a:effectLst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ニ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800" dist="50800" dir="5400000" algn="ctr" rotWithShape="0">
                    <a:srgbClr val="FFFFFF"/>
                  </a:outerShdw>
                </a:effectLst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ン</a:t>
            </a:r>
            <a:r>
              <a:rPr kumimoji="0" lang="ja-JP" altLang="ja-JP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800" dist="50800" dir="5400000" algn="ctr" rotWithShape="0">
                    <a:srgbClr val="FFFFFF"/>
                  </a:outerShdw>
                </a:effectLst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グの実施</a:t>
            </a:r>
            <a:endParaRPr kumimoji="0" lang="en-US" altLang="ja-JP" sz="105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50800" dist="50800" dir="5400000" algn="ctr" rotWithShape="0">
                  <a:sysClr val="window" lastClr="FFFFFF"/>
                </a:outerShdw>
              </a:effectLst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endParaRPr kumimoji="0" lang="en-US" altLang="ja-JP" sz="105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○人権感覚を磨くための教育の充実</a:t>
            </a:r>
            <a:endParaRPr kumimoji="0" lang="en-US" altLang="ja-JP" sz="105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800" dist="50800" dir="5400000" algn="ctr" rotWithShape="0">
                    <a:sysClr val="window" lastClr="FFFFFF"/>
                  </a:outerShdw>
                </a:effectLst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・</a:t>
            </a:r>
            <a:r>
              <a:rPr kumimoji="0" lang="ja-JP" altLang="ja-JP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800" dist="50800" dir="5400000" algn="ctr" rotWithShape="0">
                    <a:sysClr val="window" lastClr="FFFFFF"/>
                  </a:outerShdw>
                </a:effectLst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外部講師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800" dist="50800" dir="5400000" algn="ctr" rotWithShape="0">
                    <a:sysClr val="window" lastClr="FFFFFF"/>
                  </a:outerShdw>
                </a:effectLst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を活用したいじめ防止フォーラム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50800" dist="50800" dir="5400000" algn="ctr" rotWithShape="0">
                  <a:sysClr val="window" lastClr="FFFFFF"/>
                </a:outerShdw>
              </a:effectLst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800" dist="50800" dir="5400000" algn="ctr" rotWithShape="0">
                    <a:sysClr val="window" lastClr="FFFFFF"/>
                  </a:outerShdw>
                </a:effectLst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の実施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50800" dist="50800" dir="5400000" algn="ctr" rotWithShape="0">
                  <a:sysClr val="window" lastClr="FFFFFF"/>
                </a:outerShdw>
              </a:effectLst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800" dist="50800" dir="5400000" algn="ctr" rotWithShape="0">
                    <a:sysClr val="window" lastClr="FFFFFF"/>
                  </a:outerShdw>
                </a:effectLst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・人権標語、絵画、作文等のコンクールへの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50800" dist="50800" dir="5400000" algn="ctr" rotWithShape="0">
                  <a:sysClr val="window" lastClr="FFFFFF"/>
                </a:outerShdw>
              </a:effectLst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800" dist="50800" dir="5400000" algn="ctr" rotWithShape="0">
                    <a:sysClr val="window" lastClr="FFFFFF"/>
                  </a:outerShdw>
                </a:effectLst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積極的な応募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50800" dist="50800" dir="5400000" algn="ctr" rotWithShape="0">
                  <a:sysClr val="window" lastClr="FFFFFF"/>
                </a:outerShdw>
              </a:effectLst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800" dist="50800" dir="5400000" algn="ctr" rotWithShape="0">
                    <a:sysClr val="window" lastClr="FFFFFF"/>
                  </a:outerShdw>
                </a:effectLst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・人権啓発動画鑑賞や人権フォーラムの実施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50800" dist="50800" dir="5400000" algn="ctr" rotWithShape="0">
                  <a:sysClr val="window" lastClr="FFFFFF"/>
                </a:outerShdw>
              </a:effectLst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800" dist="50800" dir="5400000" algn="ctr" rotWithShape="0">
                    <a:sysClr val="window" lastClr="FFFFFF"/>
                  </a:outerShdw>
                </a:effectLst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・ＳＮＳ等による人権侵害を防ぐためのサイ　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50800" dist="50800" dir="5400000" algn="ctr" rotWithShape="0">
                  <a:sysClr val="window" lastClr="FFFFFF"/>
                </a:outerShdw>
              </a:effectLst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800" dist="50800" dir="5400000" algn="ctr" rotWithShape="0">
                    <a:sysClr val="window" lastClr="FFFFFF"/>
                  </a:outerShdw>
                </a:effectLst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 バー教室の実施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50800" dist="50800" dir="5400000" algn="ctr" rotWithShape="0">
                  <a:sysClr val="window" lastClr="FFFFFF"/>
                </a:outerShdw>
              </a:effectLst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endParaRPr kumimoji="0" lang="en-US" altLang="ja-JP" sz="105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+mn-cs"/>
              </a:rPr>
              <a:t>○特別支援教育の充実</a:t>
            </a:r>
            <a:endParaRPr kumimoji="0" lang="en-US" altLang="ja-JP" sz="105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800" dist="50800" dir="5400000" algn="ctr" rotWithShape="0">
                    <a:prstClr val="white"/>
                  </a:outerShdw>
                </a:effectLst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・校内支援委員会（学びの場の適切な変更）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50800" dist="50800" dir="5400000" algn="ctr" rotWithShape="0">
                  <a:prstClr val="white"/>
                </a:outerShdw>
              </a:effectLst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800" dist="50800" dir="5400000" algn="ctr" rotWithShape="0">
                    <a:prstClr val="white"/>
                  </a:outerShdw>
                </a:effectLst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の充実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50800" dist="50800" dir="5400000" algn="ctr" rotWithShape="0">
                  <a:prstClr val="white"/>
                </a:outerShdw>
              </a:effectLst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800" dist="50800" dir="5400000" algn="ctr" rotWithShape="0">
                    <a:prstClr val="white"/>
                  </a:outerShdw>
                </a:effectLst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・職員の理解と専門知識の向上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50800" dist="50800" dir="5400000" algn="ctr" rotWithShape="0">
                  <a:prstClr val="white"/>
                </a:outerShdw>
              </a:effectLst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endParaRPr kumimoji="0" lang="en-US" altLang="ja-JP" sz="105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○生徒自らが学校生活をよりよくしようとする</a:t>
            </a:r>
            <a:endParaRPr kumimoji="0" lang="en-US" altLang="ja-JP" sz="105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特別活動の充実</a:t>
            </a:r>
            <a:endParaRPr kumimoji="0" lang="en-US" altLang="ja-JP" sz="105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800" dist="50800" dir="5400000" algn="ctr" rotWithShape="0">
                    <a:sysClr val="window" lastClr="FFFFFF"/>
                  </a:outerShdw>
                </a:effectLst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・生徒が主体的に運営・協働する生徒会活動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50800" dist="50800" dir="5400000" algn="ctr" rotWithShape="0">
                  <a:sysClr val="window" lastClr="FFFFFF"/>
                </a:outerShdw>
              </a:effectLst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800" dist="50800" dir="5400000" algn="ctr" rotWithShape="0">
                    <a:sysClr val="window" lastClr="FFFFFF"/>
                  </a:outerShdw>
                </a:effectLst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   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800" dist="50800" dir="5400000" algn="ctr" rotWithShape="0">
                    <a:sysClr val="window" lastClr="FFFFFF"/>
                  </a:outerShdw>
                </a:effectLst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・生徒自らが学校の課題を解決する</a:t>
            </a:r>
            <a:r>
              <a:rPr kumimoji="0" lang="ja-JP" altLang="ja-JP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800" dist="50800" dir="5400000" algn="ctr" rotWithShape="0">
                    <a:sysClr val="window" lastClr="FFFFFF"/>
                  </a:outerShdw>
                </a:effectLst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生活向上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50800" dist="50800" dir="5400000" algn="ctr" rotWithShape="0">
                  <a:sysClr val="window" lastClr="FFFFFF"/>
                </a:outerShdw>
              </a:effectLst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800" dist="50800" dir="5400000" algn="ctr" rotWithShape="0">
                    <a:sysClr val="window" lastClr="FFFFFF"/>
                  </a:outerShdw>
                </a:effectLst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委員会の新設</a:t>
            </a:r>
            <a:endParaRPr kumimoji="0" lang="ja-JP" altLang="ja-JP" sz="10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endParaRPr kumimoji="0" lang="en-US" altLang="ja-JP" sz="105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○規律ある（生活）態度の育成</a:t>
            </a:r>
            <a:endParaRPr kumimoji="0" lang="en-US" altLang="ja-JP" sz="105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800" dist="50800" dir="5400000" algn="ctr" rotWithShape="0">
                    <a:sysClr val="window" lastClr="FFFFFF"/>
                  </a:outerShdw>
                </a:effectLst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・あいさつ運動（小中連携）の実施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50800" dist="50800" dir="5400000" algn="ctr" rotWithShape="0">
                  <a:sysClr val="window" lastClr="FFFFFF"/>
                </a:outerShdw>
              </a:effectLst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800" dist="50800" dir="5400000" algn="ctr" rotWithShape="0">
                    <a:sysClr val="window" lastClr="FFFFFF"/>
                  </a:outerShdw>
                </a:effectLst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・生徒会主催による校内あいさつ運動の推進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50800" dist="50800" dir="5400000" algn="ctr" rotWithShape="0">
                  <a:sysClr val="window" lastClr="FFFFFF"/>
                </a:outerShdw>
              </a:effectLst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800" dist="50800" dir="5400000" algn="ctr" rotWithShape="0">
                    <a:sysClr val="window" lastClr="FFFFFF"/>
                  </a:outerShdw>
                </a:effectLst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・校則の意味・意義を考える場の設定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50800" dist="50800" dir="5400000" algn="ctr" rotWithShape="0">
                  <a:sysClr val="window" lastClr="FFFFFF"/>
                </a:outerShdw>
              </a:effectLst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09A8D7FD-882A-4ABE-87BB-2A98F251B154}"/>
              </a:ext>
            </a:extLst>
          </p:cNvPr>
          <p:cNvSpPr/>
          <p:nvPr/>
        </p:nvSpPr>
        <p:spPr>
          <a:xfrm>
            <a:off x="914375" y="4981757"/>
            <a:ext cx="7620010" cy="742313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3500000" scaled="1"/>
            <a:tileRect/>
          </a:gra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組織目標</a:t>
            </a:r>
            <a:r>
              <a:rPr kumimoji="1" lang="ja-JP" altLang="en-US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kumimoji="1" lang="ja-JP" altLang="en-US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１　一人一人を大切にする学校づくりの推進</a:t>
            </a:r>
            <a:endParaRPr kumimoji="1" lang="en-US" altLang="ja-JP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　　２　生徒が達成感を味わえる教育活動の推進</a:t>
            </a:r>
            <a:r>
              <a:rPr kumimoji="1" lang="ja-JP" altLang="en-US" dirty="0">
                <a:solidFill>
                  <a:schemeClr val="tx1"/>
                </a:solidFill>
              </a:rPr>
              <a:t>　</a:t>
            </a:r>
          </a:p>
        </p:txBody>
      </p:sp>
      <p:pic>
        <p:nvPicPr>
          <p:cNvPr id="53" name="図 52">
            <a:extLst>
              <a:ext uri="{FF2B5EF4-FFF2-40B4-BE49-F238E27FC236}">
                <a16:creationId xmlns:a16="http://schemas.microsoft.com/office/drawing/2014/main" id="{5AA95A7D-5583-450B-B0A3-24587DD007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42654" y="133948"/>
            <a:ext cx="780081" cy="923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807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764</TotalTime>
  <Words>850</Words>
  <Application>Microsoft Office PowerPoint</Application>
  <PresentationFormat>A3 297x420 mm</PresentationFormat>
  <Paragraphs>125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HGPｺﾞｼｯｸM</vt:lpstr>
      <vt:lpstr>HGP創英角ｺﾞｼｯｸUB</vt:lpstr>
      <vt:lpstr>HG正楷書体-PRO</vt:lpstr>
      <vt:lpstr>ＭＳ Ｐゴシック</vt:lpstr>
      <vt:lpstr>UD デジタル 教科書体 NP-B</vt:lpstr>
      <vt:lpstr>UD デジタル 教科書体 NP-R</vt:lpstr>
      <vt:lpstr>Arial</vt:lpstr>
      <vt:lpstr>Calibri</vt:lpstr>
      <vt:lpstr>Calibri Light</vt:lpstr>
      <vt:lpstr>Corbel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落合 剛</dc:creator>
  <cp:lastModifiedBy>菊池 隆史</cp:lastModifiedBy>
  <cp:revision>72</cp:revision>
  <cp:lastPrinted>2024-05-27T06:54:40Z</cp:lastPrinted>
  <dcterms:created xsi:type="dcterms:W3CDTF">2023-03-27T23:16:17Z</dcterms:created>
  <dcterms:modified xsi:type="dcterms:W3CDTF">2024-05-27T06:57:33Z</dcterms:modified>
</cp:coreProperties>
</file>