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7" r:id="rId2"/>
  </p:sldIdLst>
  <p:sldSz cx="9601200" cy="12801600" type="A3"/>
  <p:notesSz cx="6858000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B724"/>
    <a:srgbClr val="FFFF99"/>
    <a:srgbClr val="A9D18E"/>
    <a:srgbClr val="CC0000"/>
    <a:srgbClr val="3333FF"/>
    <a:srgbClr val="FF3399"/>
    <a:srgbClr val="0066FF"/>
    <a:srgbClr val="46A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94" autoAdjust="0"/>
    <p:restoredTop sz="94660"/>
  </p:normalViewPr>
  <p:slideViewPr>
    <p:cSldViewPr snapToGrid="0">
      <p:cViewPr>
        <p:scale>
          <a:sx n="100" d="100"/>
          <a:sy n="100" d="100"/>
        </p:scale>
        <p:origin x="888" y="-4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0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54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60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7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14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97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7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32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31CE-3EDC-4E37-951B-2FF75B2CDB2E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A194F-B92F-4A9C-8313-E59209E69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72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D25BA6-C4C8-4C4A-B408-71F4245DCD07}"/>
              </a:ext>
            </a:extLst>
          </p:cNvPr>
          <p:cNvSpPr/>
          <p:nvPr/>
        </p:nvSpPr>
        <p:spPr>
          <a:xfrm>
            <a:off x="785808" y="93818"/>
            <a:ext cx="8029575" cy="10096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令和６年度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古河市立古河第二中学校</a:t>
            </a:r>
            <a:endParaRPr lang="ja-JP" altLang="en-US" sz="3200" b="1" kern="10" spc="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2CB0D55-D82A-454E-BC4D-99088CF2E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5" y="146351"/>
            <a:ext cx="900535" cy="92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四角形: 角度付き 25">
            <a:extLst>
              <a:ext uri="{FF2B5EF4-FFF2-40B4-BE49-F238E27FC236}">
                <a16:creationId xmlns:a16="http://schemas.microsoft.com/office/drawing/2014/main" id="{2FB8AAB1-D44B-421D-AF47-D4C76B4C6B27}"/>
              </a:ext>
            </a:extLst>
          </p:cNvPr>
          <p:cNvSpPr/>
          <p:nvPr/>
        </p:nvSpPr>
        <p:spPr>
          <a:xfrm>
            <a:off x="1132168" y="1179818"/>
            <a:ext cx="7336853" cy="945061"/>
          </a:xfrm>
          <a:prstGeom prst="beve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000" b="1" i="0" u="none" strike="noStrike" kern="1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HG正楷書体-PRO"/>
                <a:ea typeface="HG正楷書体-PRO"/>
                <a:cs typeface="+mn-cs"/>
              </a:rPr>
              <a:t>校訓</a:t>
            </a:r>
            <a:r>
              <a:rPr kumimoji="0" lang="ja-JP" altLang="en-US" sz="3000" i="0" u="none" strike="noStrike" kern="1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HG正楷書体-PRO"/>
                <a:ea typeface="HG正楷書体-PRO"/>
                <a:cs typeface="+mn-cs"/>
              </a:rPr>
              <a:t>　</a:t>
            </a:r>
            <a:r>
              <a:rPr kumimoji="0" lang="ja-JP" altLang="en-US" sz="3000" b="1" i="0" u="none" strike="noStrike" kern="1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HG正楷書体-PRO"/>
                <a:ea typeface="HG正楷書体-PRO"/>
                <a:cs typeface="+mn-cs"/>
              </a:rPr>
              <a:t>伸びよう　鍛えよう　助け合おう</a:t>
            </a:r>
            <a:endParaRPr kumimoji="1" lang="ja-JP" altLang="en-US" sz="3000" b="1" dirty="0">
              <a:solidFill>
                <a:schemeClr val="accent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E7A9837-667F-4070-9E4C-660AED28F604}"/>
              </a:ext>
            </a:extLst>
          </p:cNvPr>
          <p:cNvSpPr/>
          <p:nvPr/>
        </p:nvSpPr>
        <p:spPr>
          <a:xfrm>
            <a:off x="71838" y="2245989"/>
            <a:ext cx="9383697" cy="1009650"/>
          </a:xfrm>
          <a:prstGeom prst="rect">
            <a:avLst/>
          </a:prstGeom>
          <a:solidFill>
            <a:srgbClr val="FFFF9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教育目標</a:t>
            </a:r>
            <a:r>
              <a:rPr kumimoji="1" lang="en-US" altLang="ja-JP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自分に自信をもち　目標に向かって努力する生徒の育成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959A838C-9DBB-4219-A693-BD4092B44EDF}"/>
              </a:ext>
            </a:extLst>
          </p:cNvPr>
          <p:cNvSpPr/>
          <p:nvPr/>
        </p:nvSpPr>
        <p:spPr>
          <a:xfrm>
            <a:off x="145665" y="3373381"/>
            <a:ext cx="2962274" cy="145659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3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HGｺﾞｼｯｸM" panose="020B0609000000000000" pitchFamily="49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HGｺﾞｼｯｸM" panose="020B0609000000000000" pitchFamily="49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0" dirty="0">
              <a:solidFill>
                <a:sysClr val="windowText" lastClr="000000"/>
              </a:solidFill>
              <a:latin typeface="Corbel"/>
              <a:ea typeface="HGｺﾞｼｯｸM" panose="020B0609000000000000" pitchFamily="49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❍明るく活気のある学校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❍環境が整備されたきれいな学校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❍保護者・地域から愛される学校（行きたい・行かせたい学校）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D9DB9DC-CDE3-4F0A-BEF6-75F744BF185C}"/>
              </a:ext>
            </a:extLst>
          </p:cNvPr>
          <p:cNvSpPr/>
          <p:nvPr/>
        </p:nvSpPr>
        <p:spPr>
          <a:xfrm>
            <a:off x="674302" y="3495658"/>
            <a:ext cx="1905000" cy="3146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C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目指す学校像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429570A1-6EAC-4DBA-898D-56A81C3ACCD3}"/>
              </a:ext>
            </a:extLst>
          </p:cNvPr>
          <p:cNvSpPr/>
          <p:nvPr/>
        </p:nvSpPr>
        <p:spPr>
          <a:xfrm>
            <a:off x="3263705" y="3373380"/>
            <a:ext cx="2962275" cy="1456599"/>
          </a:xfrm>
          <a:prstGeom prst="roundRect">
            <a:avLst/>
          </a:prstGeom>
          <a:noFill/>
          <a:ln w="19050" cmpd="sng">
            <a:solidFill>
              <a:schemeClr val="tx1">
                <a:alpha val="8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3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HGｺﾞｼｯｸM" panose="020B0609000000000000" pitchFamily="49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❍自ら進んで挨拶ができる生徒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○いじめや差別をしない 生徒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○自分の可能性を信じ、努力する生徒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ED7E0721-462A-4AC5-8872-00A89D8826B0}"/>
              </a:ext>
            </a:extLst>
          </p:cNvPr>
          <p:cNvSpPr/>
          <p:nvPr/>
        </p:nvSpPr>
        <p:spPr>
          <a:xfrm>
            <a:off x="6381746" y="3373381"/>
            <a:ext cx="2962274" cy="145659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HGｺﾞｼｯｸM" panose="020B0609000000000000" pitchFamily="49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HGｺﾞｼｯｸM" panose="020B0609000000000000" pitchFamily="49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❍生徒の可能性を引き出し伸ばす教師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❍人権感覚をもち生徒に寄り添う教師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❍地域や保護者、生徒、同僚から信頼される人間性豊かな教師</a:t>
            </a:r>
            <a:endParaRPr kumimoji="1" lang="ja-JP" altLang="en-US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FD83055-CACA-481B-B16E-4AB70CC917D3}"/>
              </a:ext>
            </a:extLst>
          </p:cNvPr>
          <p:cNvSpPr/>
          <p:nvPr/>
        </p:nvSpPr>
        <p:spPr>
          <a:xfrm>
            <a:off x="3792342" y="3469481"/>
            <a:ext cx="1905000" cy="3146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目指す生徒像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CA80F0C-FD3C-4E4B-8BD8-8C372799C66B}"/>
              </a:ext>
            </a:extLst>
          </p:cNvPr>
          <p:cNvSpPr/>
          <p:nvPr/>
        </p:nvSpPr>
        <p:spPr>
          <a:xfrm>
            <a:off x="6910383" y="3469481"/>
            <a:ext cx="1905000" cy="3146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目指す教師像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A72DC0E3-AD0F-4EDC-ABB6-767A2550E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26" y="5875847"/>
            <a:ext cx="2962273" cy="5897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tx1"/>
            </a:solidFill>
            <a:prstDash val="solid"/>
            <a:headEnd/>
            <a:tailEnd/>
          </a:ln>
          <a:effectLst/>
        </p:spPr>
        <p:txBody>
          <a:bodyPr wrap="square" lIns="74295" tIns="8890" rIns="74295" bIns="8890" anchor="t" upright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（知）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確かな学力を伸ばす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9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○考えてわかる、身に付く授業実践</a:t>
            </a:r>
            <a:endParaRPr kumimoji="0" lang="en-US" altLang="ja-JP" sz="1050" b="1" i="0" u="none" strike="noStrike" kern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0" lang="ja-JP" altLang="ja-JP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主体的・対話的で深い学び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を目指した</a:t>
            </a:r>
            <a:r>
              <a:rPr kumimoji="0" lang="ja-JP" altLang="ja-JP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授業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思考を促したり、知識・技能を活用した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りする。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US" altLang="ja-JP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      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学習活動の工夫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・生徒が思考する時間、知識・技能を活用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する時間の保障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ICT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機器の有効活用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○知識・技能の定着を図るアウトプットの機会</a:t>
            </a:r>
            <a:endParaRPr kumimoji="0" lang="en-US" altLang="ja-JP" sz="1050" b="1" i="0" u="none" strike="noStrike" kern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の充実</a:t>
            </a:r>
            <a:endParaRPr kumimoji="0" lang="en-US" altLang="ja-JP" sz="1050" b="1" i="0" u="none" strike="noStrike" kern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・週１回の確認テストの実施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・学期１回のチャレンジテストの実施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○規律ある（学習）態度の育成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「３・２・１運動」で授業開始，終了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・１日２ページの家庭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学習の呼びかけ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・家庭学習の手引きの配付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・家庭学習の効果を高めるための助言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○個に応じた指導を行うための指導体制の充実</a:t>
            </a:r>
            <a:endParaRPr kumimoji="0" lang="ja-JP" altLang="en-US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    ・教育活動指導員の適切な配置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 　・テスト前３日間の放課後学習相談の実施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○読書活動の推進（みんなにすすめたい一冊の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本推進事業）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・５０冊読破達成者への「しおり」授与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・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読書カードの活用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ｺﾞｼｯｸM" pitchFamily="50" charset="-128"/>
                <a:ea typeface="HGPｺﾞｼｯｸM" pitchFamily="50" charset="-128"/>
                <a:cs typeface="Times New Roman"/>
              </a:rPr>
              <a:t>　　</a:t>
            </a:r>
          </a:p>
        </p:txBody>
      </p:sp>
      <p:sp>
        <p:nvSpPr>
          <p:cNvPr id="44" name="Rectangle 22">
            <a:extLst>
              <a:ext uri="{FF2B5EF4-FFF2-40B4-BE49-F238E27FC236}">
                <a16:creationId xmlns:a16="http://schemas.microsoft.com/office/drawing/2014/main" id="{ABDA2BEE-F062-4BC1-B847-71F436041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373" y="5875848"/>
            <a:ext cx="2937670" cy="589705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ap="flat" cmpd="sng" algn="ctr">
            <a:solidFill>
              <a:schemeClr val="tx1"/>
            </a:solidFill>
            <a:prstDash val="solid"/>
            <a:headEnd/>
            <a:tailEnd/>
          </a:ln>
          <a:effectLst/>
        </p:spPr>
        <p:txBody>
          <a:bodyPr wrap="square" lIns="74295" tIns="8890" rIns="74295" bIns="8890" anchor="t" upright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（体）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心身の活力を高める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lang="en-US" altLang="ja-JP" sz="1050" b="1" kern="0" dirty="0">
              <a:solidFill>
                <a:srgbClr val="0070C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○体力を向上させる体育授業の充実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・運動量の確保（汗をかく授業）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体力テストの結果検証と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学習活動の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改善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050" kern="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・体育カードの作成と活用（単元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種目）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○食に関する正しい知識を身に付ける食育の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充実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・放送による栄養指導の実施　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・給食の残量調査</a:t>
            </a: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○教育活動全体を通した健康・安全・防災教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育の継続的指導</a:t>
            </a:r>
            <a:endParaRPr lang="en-US" altLang="ja-JP" sz="1050" b="1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・自然災害（地震・洪水）と人的災害（火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災・不審者）を踏まえた避難訓練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ja-JP" altLang="en-US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・うがい，手洗い，消毒の習慣化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・エビデンスに基づいた感染症・熱中症予</a:t>
            </a:r>
            <a:r>
              <a:rPr lang="en-US" altLang="ja-JP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endParaRPr lang="en-US" altLang="ja-JP" sz="1050" kern="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防のための取組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○効率的・効果的な「考動力」を育成する部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活動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・外部指導者、部活動指導員（専門家）の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US" altLang="ja-JP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    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積極的導入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・部活動毎、また部員一人一人が明確な目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US" altLang="ja-JP" sz="1050" kern="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   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標をもち取り組む活動の工夫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・主体的に活動できるよう生徒の心に火を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つける指導の工夫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35712F97-714D-49C2-A0DD-83CA55569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46" y="5875845"/>
            <a:ext cx="2962274" cy="589705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9050" cap="flat" cmpd="sng" algn="ctr">
            <a:solidFill>
              <a:schemeClr val="tx1"/>
            </a:solidFill>
            <a:prstDash val="solid"/>
            <a:headEnd/>
            <a:tailEnd/>
          </a:ln>
          <a:effectLst/>
        </p:spPr>
        <p:txBody>
          <a:bodyPr wrap="square" lIns="74295" tIns="8890" rIns="74295" bIns="8890" anchor="t" upright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lang="en-US" altLang="ja-JP" sz="1400" b="1" kern="0" dirty="0">
              <a:solidFill>
                <a:srgbClr val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（徳）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自他を思いやる心を育てる</a:t>
            </a:r>
            <a:endParaRPr kumimoji="0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9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○心の居場所となる学級づくりの推進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（自他敬愛できる学級）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・年間６回の生活アンケートの実施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・インターネットを介した相談窓口の開設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・年間３回の二者（教師と生徒）面談の実施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・エンカウンターやソーシャルスキルトレー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rgbClr val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ニ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ン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グの実施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○人権感覚を磨くための教育の充実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外部講師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を活用したいじめ防止フォーラム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・人権標語、絵画、作文等のコンクールへの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積極的な応募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・人権啓発動画鑑賞や人権フォーラムの実施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・ＳＮＳ等による人権侵害を防ぐためのサイ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 バー教室の実施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+mn-cs"/>
              </a:rPr>
              <a:t>○特別支援教育の充実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・校内支援委員会（学びの場の適切な変更）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prstClr val="white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の充実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prstClr val="white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・職員の理解と専門知識の向上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prstClr val="white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○生徒自らが学校生活をよりよくしようとする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特別活動の充実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・生徒が主体的に運営・協働する生徒会活動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・生徒自らが学校の課題を解決する</a:t>
            </a:r>
            <a:r>
              <a:rPr kumimoji="0" lang="ja-JP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生活向上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委員会の新設</a:t>
            </a:r>
            <a:endParaRPr kumimoji="0" lang="ja-JP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○規律ある（生活）態度の育成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・あいさつ運動（小中連携）の実施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・生徒会主催による校内あいさつ運動の推進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800" dist="50800" dir="5400000" algn="ctr" rotWithShape="0">
                    <a:sysClr val="window" lastClr="FFFFFF"/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・校則の意味・意義を考える場の設定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800" dist="50800" dir="5400000" algn="ctr" rotWithShape="0">
                  <a:sysClr val="window" lastClr="FFFFFF"/>
                </a:outerShdw>
              </a:effectLst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9A8D7FD-882A-4ABE-87BB-2A98F251B154}"/>
              </a:ext>
            </a:extLst>
          </p:cNvPr>
          <p:cNvSpPr/>
          <p:nvPr/>
        </p:nvSpPr>
        <p:spPr>
          <a:xfrm>
            <a:off x="914375" y="4981757"/>
            <a:ext cx="7620010" cy="74231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組織目標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　一人一人を大切にする学校づくりの推進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２　生徒が達成感を味わえる教育活動の推進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5AA95A7D-5583-450B-B0A3-24587DD007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42654" y="133948"/>
            <a:ext cx="780081" cy="92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0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850</Words>
  <Application>Microsoft Office PowerPoint</Application>
  <PresentationFormat>A3 297x420 mm</PresentationFormat>
  <Paragraphs>125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HGPｺﾞｼｯｸM</vt:lpstr>
      <vt:lpstr>HGP創英角ｺﾞｼｯｸUB</vt:lpstr>
      <vt:lpstr>HG正楷書体-PRO</vt:lpstr>
      <vt:lpstr>ＭＳ Ｐゴシック</vt:lpstr>
      <vt:lpstr>UD デジタル 教科書体 NP-B</vt:lpstr>
      <vt:lpstr>UD デジタル 教科書体 NP-R</vt:lpstr>
      <vt:lpstr>Arial</vt:lpstr>
      <vt:lpstr>Calibri</vt:lpstr>
      <vt:lpstr>Calibri Light</vt:lpstr>
      <vt:lpstr>Corbel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落合 剛</dc:creator>
  <cp:lastModifiedBy>菊池 隆史</cp:lastModifiedBy>
  <cp:revision>72</cp:revision>
  <cp:lastPrinted>2024-05-27T06:54:40Z</cp:lastPrinted>
  <dcterms:created xsi:type="dcterms:W3CDTF">2023-03-27T23:16:17Z</dcterms:created>
  <dcterms:modified xsi:type="dcterms:W3CDTF">2024-05-27T06:57:33Z</dcterms:modified>
</cp:coreProperties>
</file>